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75" r:id="rId3"/>
    <p:sldId id="276" r:id="rId4"/>
    <p:sldId id="263" r:id="rId5"/>
    <p:sldId id="267" r:id="rId6"/>
    <p:sldId id="264" r:id="rId7"/>
    <p:sldId id="265" r:id="rId8"/>
    <p:sldId id="272" r:id="rId9"/>
    <p:sldId id="274"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69" d="100"/>
          <a:sy n="69" d="100"/>
        </p:scale>
        <p:origin x="556" y="40"/>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0E3EC-092B-40D7-9951-32DA2FD2E410}" type="datetimeFigureOut">
              <a:rPr lang="en-CA" smtClean="0"/>
              <a:t>2020-07-09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B3981-5EF3-429E-B53D-3FC396D30109}" type="slidenum">
              <a:rPr lang="en-CA" smtClean="0"/>
              <a:t>‹#›</a:t>
            </a:fld>
            <a:endParaRPr lang="en-CA" dirty="0"/>
          </a:p>
        </p:txBody>
      </p:sp>
    </p:spTree>
    <p:extLst>
      <p:ext uri="{BB962C8B-B14F-4D97-AF65-F5344CB8AC3E}">
        <p14:creationId xmlns:p14="http://schemas.microsoft.com/office/powerpoint/2010/main" val="46788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you can change the background picture by right-clicking the background and selecting “change picture”. If your picture selection is too bright to clearly see the text, select the picture, go to “Picture Format” in the top ribbon and apply a correction to the picture to darken it.</a:t>
            </a:r>
          </a:p>
        </p:txBody>
      </p:sp>
      <p:sp>
        <p:nvSpPr>
          <p:cNvPr id="4" name="Slide Number Placeholder 3"/>
          <p:cNvSpPr>
            <a:spLocks noGrp="1"/>
          </p:cNvSpPr>
          <p:nvPr>
            <p:ph type="sldNum" sz="quarter" idx="10"/>
          </p:nvPr>
        </p:nvSpPr>
        <p:spPr/>
        <p:txBody>
          <a:bodyPr/>
          <a:lstStyle/>
          <a:p>
            <a:fld id="{C33E93F5-386D-46C1-AED3-8A7E51F89105}" type="slidenum">
              <a:rPr lang="en-CA" smtClean="0"/>
              <a:t>1</a:t>
            </a:fld>
            <a:endParaRPr lang="en-CA" dirty="0"/>
          </a:p>
        </p:txBody>
      </p:sp>
    </p:spTree>
    <p:extLst>
      <p:ext uri="{BB962C8B-B14F-4D97-AF65-F5344CB8AC3E}">
        <p14:creationId xmlns:p14="http://schemas.microsoft.com/office/powerpoint/2010/main" val="251175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meant to be guidelines. These are not official rules or regulations. </a:t>
            </a:r>
          </a:p>
          <a:p>
            <a:endParaRPr lang="en-US" dirty="0" smtClean="0"/>
          </a:p>
          <a:p>
            <a:r>
              <a:rPr lang="en-US" dirty="0" smtClean="0"/>
              <a:t>Curling Alberta to develop a sport specific return to play series of documents to ensure a safe return to sports. </a:t>
            </a:r>
          </a:p>
          <a:p>
            <a:endParaRPr lang="en-US" dirty="0" smtClean="0"/>
          </a:p>
          <a:p>
            <a:r>
              <a:rPr lang="en-US" dirty="0" smtClean="0"/>
              <a:t>Once this has been approved by their Board of Directors then it will be submitted to the Sport, Physical Activity and Recreation Branch and we will review it. We will not be approving it. We will assess it and provide any comments and or suggestions to ensure that there are no glaring gaps within the plan. Once this has been done then Curling Alberta will be able to distribute and communicate. </a:t>
            </a:r>
            <a:endParaRPr lang="en-CA" dirty="0"/>
          </a:p>
        </p:txBody>
      </p:sp>
      <p:sp>
        <p:nvSpPr>
          <p:cNvPr id="4" name="Slide Number Placeholder 3"/>
          <p:cNvSpPr>
            <a:spLocks noGrp="1"/>
          </p:cNvSpPr>
          <p:nvPr>
            <p:ph type="sldNum" sz="quarter" idx="10"/>
          </p:nvPr>
        </p:nvSpPr>
        <p:spPr/>
        <p:txBody>
          <a:bodyPr/>
          <a:lstStyle/>
          <a:p>
            <a:fld id="{72DB3981-5EF3-429E-B53D-3FC396D30109}" type="slidenum">
              <a:rPr lang="en-CA" smtClean="0"/>
              <a:t>4</a:t>
            </a:fld>
            <a:endParaRPr lang="en-CA" dirty="0"/>
          </a:p>
        </p:txBody>
      </p:sp>
    </p:spTree>
    <p:extLst>
      <p:ext uri="{BB962C8B-B14F-4D97-AF65-F5344CB8AC3E}">
        <p14:creationId xmlns:p14="http://schemas.microsoft.com/office/powerpoint/2010/main" val="178102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Entering and Exiting the Curling Club / Facility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Field of Pay – ice, equipment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Spectator Area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Food / Beverage Services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Washrooms / Change Rooms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Personnel </a:t>
            </a:r>
          </a:p>
          <a:p>
            <a:endParaRPr lang="en-US" dirty="0" smtClean="0"/>
          </a:p>
          <a:p>
            <a:r>
              <a:rPr lang="en-US" dirty="0" smtClean="0"/>
              <a:t>There are really 2 ways the sport can return:</a:t>
            </a:r>
          </a:p>
          <a:p>
            <a:pPr marL="228600" indent="-228600">
              <a:buAutoNum type="arabicPeriod"/>
            </a:pPr>
            <a:r>
              <a:rPr lang="en-US" dirty="0" smtClean="0"/>
              <a:t>Modifications to the existing sport while following physical distancing or </a:t>
            </a:r>
          </a:p>
          <a:p>
            <a:pPr marL="228600" indent="-228600">
              <a:buAutoNum type="arabicPeriod"/>
            </a:pPr>
            <a:r>
              <a:rPr lang="en-US" dirty="0" smtClean="0"/>
              <a:t>Forming cohorts of a maximum of 50 including (athletes, coaches, officials, volunteers, curling club staff and ice technicians) </a:t>
            </a:r>
          </a:p>
          <a:p>
            <a:endParaRPr lang="en-US" dirty="0"/>
          </a:p>
          <a:p>
            <a:r>
              <a:rPr lang="en-US" dirty="0" smtClean="0"/>
              <a:t>Curling has chose option1 at this time based on the nature of the sport so that is how we have to look at all aspects of the sport when looking at relaunching. </a:t>
            </a:r>
            <a:endParaRPr lang="en-CA" dirty="0"/>
          </a:p>
        </p:txBody>
      </p:sp>
      <p:sp>
        <p:nvSpPr>
          <p:cNvPr id="4" name="Slide Number Placeholder 3"/>
          <p:cNvSpPr>
            <a:spLocks noGrp="1"/>
          </p:cNvSpPr>
          <p:nvPr>
            <p:ph type="sldNum" sz="quarter" idx="10"/>
          </p:nvPr>
        </p:nvSpPr>
        <p:spPr/>
        <p:txBody>
          <a:bodyPr/>
          <a:lstStyle/>
          <a:p>
            <a:fld id="{72DB3981-5EF3-429E-B53D-3FC396D30109}" type="slidenum">
              <a:rPr lang="en-CA" smtClean="0"/>
              <a:t>5</a:t>
            </a:fld>
            <a:endParaRPr lang="en-CA" dirty="0"/>
          </a:p>
        </p:txBody>
      </p:sp>
    </p:spTree>
    <p:extLst>
      <p:ext uri="{BB962C8B-B14F-4D97-AF65-F5344CB8AC3E}">
        <p14:creationId xmlns:p14="http://schemas.microsoft.com/office/powerpoint/2010/main" val="141310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Entering and Exiting the Curling Club / Facility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Field of Pay – ice, equipment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Spectator Area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Food / Beverage Services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Washrooms / Change Rooms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Personnel </a:t>
            </a:r>
          </a:p>
          <a:p>
            <a:endParaRPr lang="en-US" dirty="0" smtClean="0"/>
          </a:p>
          <a:p>
            <a:r>
              <a:rPr lang="en-US" dirty="0" smtClean="0"/>
              <a:t>There are really 2 ways the sport can return:</a:t>
            </a:r>
          </a:p>
          <a:p>
            <a:pPr marL="228600" indent="-228600">
              <a:buAutoNum type="arabicPeriod"/>
            </a:pPr>
            <a:r>
              <a:rPr lang="en-US" dirty="0" smtClean="0"/>
              <a:t>Modifications to the existing sport while following physical distancing or </a:t>
            </a:r>
          </a:p>
          <a:p>
            <a:pPr marL="228600" indent="-228600">
              <a:buAutoNum type="arabicPeriod"/>
            </a:pPr>
            <a:r>
              <a:rPr lang="en-US" dirty="0" smtClean="0"/>
              <a:t>Forming cohorts of a maximum of 50 including (athletes, coaches, officials, volunteers, curling club staff and ice technicians) </a:t>
            </a:r>
          </a:p>
          <a:p>
            <a:endParaRPr lang="en-US" dirty="0"/>
          </a:p>
          <a:p>
            <a:r>
              <a:rPr lang="en-US" dirty="0" smtClean="0"/>
              <a:t>Curling has chose option1 at this time based on the nature of the sport so that is how we have to look at all aspects of the sport when looking at relaunching. </a:t>
            </a:r>
            <a:endParaRPr lang="en-CA" dirty="0"/>
          </a:p>
        </p:txBody>
      </p:sp>
      <p:sp>
        <p:nvSpPr>
          <p:cNvPr id="4" name="Slide Number Placeholder 3"/>
          <p:cNvSpPr>
            <a:spLocks noGrp="1"/>
          </p:cNvSpPr>
          <p:nvPr>
            <p:ph type="sldNum" sz="quarter" idx="10"/>
          </p:nvPr>
        </p:nvSpPr>
        <p:spPr/>
        <p:txBody>
          <a:bodyPr/>
          <a:lstStyle/>
          <a:p>
            <a:fld id="{72DB3981-5EF3-429E-B53D-3FC396D30109}" type="slidenum">
              <a:rPr lang="en-CA" smtClean="0"/>
              <a:t>6</a:t>
            </a:fld>
            <a:endParaRPr lang="en-CA" dirty="0"/>
          </a:p>
        </p:txBody>
      </p:sp>
    </p:spTree>
    <p:extLst>
      <p:ext uri="{BB962C8B-B14F-4D97-AF65-F5344CB8AC3E}">
        <p14:creationId xmlns:p14="http://schemas.microsoft.com/office/powerpoint/2010/main" val="163227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Entering and Exiting the Curling Club / Facility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Field of Pay – ice, equipment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Spectator Area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Food / Beverage Services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Washrooms / Change Rooms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Personnel </a:t>
            </a:r>
          </a:p>
          <a:p>
            <a:endParaRPr lang="en-US" dirty="0" smtClean="0"/>
          </a:p>
          <a:p>
            <a:r>
              <a:rPr lang="en-US" dirty="0" smtClean="0"/>
              <a:t>There are really 2 ways the sport can return:</a:t>
            </a:r>
          </a:p>
          <a:p>
            <a:pPr marL="228600" indent="-228600">
              <a:buAutoNum type="arabicPeriod"/>
            </a:pPr>
            <a:r>
              <a:rPr lang="en-US" dirty="0" smtClean="0"/>
              <a:t>Modifications to the existing sport while following physical distancing or </a:t>
            </a:r>
          </a:p>
          <a:p>
            <a:pPr marL="228600" indent="-228600">
              <a:buAutoNum type="arabicPeriod"/>
            </a:pPr>
            <a:r>
              <a:rPr lang="en-US" dirty="0" smtClean="0"/>
              <a:t>Forming cohorts of a maximum of 50 including (athletes, coaches, officials, volunteers, curling club staff and ice technicians) </a:t>
            </a:r>
          </a:p>
          <a:p>
            <a:endParaRPr lang="en-US" dirty="0"/>
          </a:p>
          <a:p>
            <a:r>
              <a:rPr lang="en-US" dirty="0" smtClean="0"/>
              <a:t>Curling has chose option1 at this time based on the nature of the sport so that is how we have to look at all aspects of the sport when looking at relaunching. </a:t>
            </a:r>
            <a:endParaRPr lang="en-CA" dirty="0"/>
          </a:p>
        </p:txBody>
      </p:sp>
      <p:sp>
        <p:nvSpPr>
          <p:cNvPr id="4" name="Slide Number Placeholder 3"/>
          <p:cNvSpPr>
            <a:spLocks noGrp="1"/>
          </p:cNvSpPr>
          <p:nvPr>
            <p:ph type="sldNum" sz="quarter" idx="10"/>
          </p:nvPr>
        </p:nvSpPr>
        <p:spPr/>
        <p:txBody>
          <a:bodyPr/>
          <a:lstStyle/>
          <a:p>
            <a:fld id="{72DB3981-5EF3-429E-B53D-3FC396D30109}" type="slidenum">
              <a:rPr lang="en-CA" smtClean="0"/>
              <a:t>7</a:t>
            </a:fld>
            <a:endParaRPr lang="en-CA" dirty="0"/>
          </a:p>
        </p:txBody>
      </p:sp>
    </p:spTree>
    <p:extLst>
      <p:ext uri="{BB962C8B-B14F-4D97-AF65-F5344CB8AC3E}">
        <p14:creationId xmlns:p14="http://schemas.microsoft.com/office/powerpoint/2010/main" val="114760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Entering and Exiting the Curling Club / Facility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Field of Pay – ice, equipment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Spectator Area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Food / Beverage Services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Washrooms / Change Rooms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Personnel </a:t>
            </a:r>
          </a:p>
          <a:p>
            <a:endParaRPr lang="en-US" dirty="0" smtClean="0"/>
          </a:p>
          <a:p>
            <a:r>
              <a:rPr lang="en-US" dirty="0" smtClean="0"/>
              <a:t>There are really 2 ways the sport can return:</a:t>
            </a:r>
          </a:p>
          <a:p>
            <a:pPr marL="228600" indent="-228600">
              <a:buAutoNum type="arabicPeriod"/>
            </a:pPr>
            <a:r>
              <a:rPr lang="en-US" dirty="0" smtClean="0"/>
              <a:t>Modifications to the existing sport while following physical distancing or </a:t>
            </a:r>
          </a:p>
          <a:p>
            <a:pPr marL="228600" indent="-228600">
              <a:buAutoNum type="arabicPeriod"/>
            </a:pPr>
            <a:r>
              <a:rPr lang="en-US" dirty="0" smtClean="0"/>
              <a:t>Forming cohorts of a maximum of 50 including (athletes, coaches, officials, volunteers, curling club staff and ice technicians) </a:t>
            </a:r>
          </a:p>
          <a:p>
            <a:endParaRPr lang="en-US" dirty="0"/>
          </a:p>
          <a:p>
            <a:r>
              <a:rPr lang="en-US" dirty="0" smtClean="0"/>
              <a:t>Curling has chose option1 at this time based on the nature of the sport so that is how we have to look at all aspects of the sport when looking at relaunching. </a:t>
            </a:r>
            <a:endParaRPr lang="en-CA" dirty="0"/>
          </a:p>
        </p:txBody>
      </p:sp>
      <p:sp>
        <p:nvSpPr>
          <p:cNvPr id="4" name="Slide Number Placeholder 3"/>
          <p:cNvSpPr>
            <a:spLocks noGrp="1"/>
          </p:cNvSpPr>
          <p:nvPr>
            <p:ph type="sldNum" sz="quarter" idx="10"/>
          </p:nvPr>
        </p:nvSpPr>
        <p:spPr/>
        <p:txBody>
          <a:bodyPr/>
          <a:lstStyle/>
          <a:p>
            <a:fld id="{72DB3981-5EF3-429E-B53D-3FC396D30109}" type="slidenum">
              <a:rPr lang="en-CA" smtClean="0"/>
              <a:t>8</a:t>
            </a:fld>
            <a:endParaRPr lang="en-CA" dirty="0"/>
          </a:p>
        </p:txBody>
      </p:sp>
    </p:spTree>
    <p:extLst>
      <p:ext uri="{BB962C8B-B14F-4D97-AF65-F5344CB8AC3E}">
        <p14:creationId xmlns:p14="http://schemas.microsoft.com/office/powerpoint/2010/main" val="228918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189590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187294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40191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760464"/>
          </a:xfrm>
        </p:spPr>
        <p:txBody>
          <a:bodyPr/>
          <a:lstStyle/>
          <a:p>
            <a:endParaRPr lang="en-CA" dirty="0"/>
          </a:p>
        </p:txBody>
      </p:sp>
      <p:sp>
        <p:nvSpPr>
          <p:cNvPr id="7" name="Rectangle 6"/>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740605" y="3315331"/>
            <a:ext cx="1995023"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2625233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20646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92902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39288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372334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375136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285625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173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330573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D77E45-1F34-4BA3-B179-41AF105D5008}" type="datetimeFigureOut">
              <a:rPr lang="en-CA" smtClean="0"/>
              <a:t>2020-07-09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BA74483-1C8C-4875-A9C5-51BD3E11030A}" type="slidenum">
              <a:rPr lang="en-CA" smtClean="0"/>
              <a:t>‹#›</a:t>
            </a:fld>
            <a:endParaRPr lang="en-CA" dirty="0"/>
          </a:p>
        </p:txBody>
      </p:sp>
    </p:spTree>
    <p:extLst>
      <p:ext uri="{BB962C8B-B14F-4D97-AF65-F5344CB8AC3E}">
        <p14:creationId xmlns:p14="http://schemas.microsoft.com/office/powerpoint/2010/main" val="284118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77E45-1F34-4BA3-B179-41AF105D5008}" type="datetimeFigureOut">
              <a:rPr lang="en-CA" smtClean="0"/>
              <a:t>2020-07-09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74483-1C8C-4875-A9C5-51BD3E11030A}" type="slidenum">
              <a:rPr lang="en-CA" smtClean="0"/>
              <a:t>‹#›</a:t>
            </a:fld>
            <a:endParaRPr lang="en-CA" dirty="0"/>
          </a:p>
        </p:txBody>
      </p:sp>
      <p:sp>
        <p:nvSpPr>
          <p:cNvPr id="7" name="MSIPCMContentMarking" descr="{&quot;HashCode&quot;:-1542678785,&quot;Placement&quot;:&quot;Footer&quot;,&quot;Top&quot;:517.997253,&quot;Left&quot;:0.0,&quot;SlideWidth&quot;:96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dirty="0" smtClean="0">
                <a:solidFill>
                  <a:srgbClr val="000000"/>
                </a:solidFill>
                <a:latin typeface="Calibri" panose="020F0502020204030204" pitchFamily="34" charset="0"/>
              </a:rPr>
              <a:t>Classification: Protected A</a:t>
            </a:r>
            <a:endParaRPr lang="en-CA"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3660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alberta.ca/guidance-documents.asp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alberta.ca/assets/documents/covid-19-relaunch-sports-physical-activity-and-recreatio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lberta.ca/assets/documents/covid-19-relaunch-guidance-cohorts.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lbertahealthservices.ca/assets/zone/ahs-map-ahs-zones.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706661A-399B-C747-B3E1-72DFB07C896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36112" y="97536"/>
            <a:ext cx="12176445" cy="6760464"/>
          </a:xfrm>
        </p:spPr>
      </p:pic>
      <p:sp>
        <p:nvSpPr>
          <p:cNvPr id="5" name="Title 4">
            <a:extLst>
              <a:ext uri="{FF2B5EF4-FFF2-40B4-BE49-F238E27FC236}">
                <a16:creationId xmlns:a16="http://schemas.microsoft.com/office/drawing/2014/main" id="{052DDAFD-697B-5242-AFC3-A572083D54CD}"/>
              </a:ext>
            </a:extLst>
          </p:cNvPr>
          <p:cNvSpPr>
            <a:spLocks noGrp="1"/>
          </p:cNvSpPr>
          <p:nvPr>
            <p:ph type="ctrTitle"/>
          </p:nvPr>
        </p:nvSpPr>
        <p:spPr>
          <a:xfrm>
            <a:off x="527381" y="740703"/>
            <a:ext cx="11233248" cy="2304256"/>
          </a:xfrm>
        </p:spPr>
        <p:txBody>
          <a:bodyPr>
            <a:normAutofit fontScale="90000"/>
          </a:bodyPr>
          <a:lstStyle/>
          <a:p>
            <a:pPr algn="ctr"/>
            <a:r>
              <a:rPr lang="en-CA" sz="2400" b="1" dirty="0"/>
              <a:t/>
            </a:r>
            <a:br>
              <a:rPr lang="en-CA" sz="2400" b="1" dirty="0"/>
            </a:br>
            <a:r>
              <a:rPr lang="en-CA" sz="2400" b="1" dirty="0"/>
              <a:t/>
            </a:r>
            <a:br>
              <a:rPr lang="en-CA" sz="2400" b="1" dirty="0"/>
            </a:br>
            <a:r>
              <a:rPr lang="en-CA" sz="2400" b="1" dirty="0" smtClean="0"/>
              <a:t/>
            </a:r>
            <a:br>
              <a:rPr lang="en-CA" sz="2400" b="1" dirty="0" smtClean="0"/>
            </a:br>
            <a:r>
              <a:rPr lang="en-CA" sz="2400" b="1" dirty="0"/>
              <a:t/>
            </a:r>
            <a:br>
              <a:rPr lang="en-CA" sz="2400" b="1" dirty="0"/>
            </a:br>
            <a:r>
              <a:rPr lang="en-CA" sz="2400" b="1" dirty="0" smtClean="0"/>
              <a:t/>
            </a:r>
            <a:br>
              <a:rPr lang="en-CA" sz="2400" b="1" dirty="0" smtClean="0"/>
            </a:br>
            <a:r>
              <a:rPr lang="en-CA" sz="3100" b="1" i="1" dirty="0" smtClean="0">
                <a:solidFill>
                  <a:schemeClr val="tx1">
                    <a:lumMod val="95000"/>
                    <a:lumOff val="5000"/>
                  </a:schemeClr>
                </a:solidFill>
              </a:rPr>
              <a:t>Alberta </a:t>
            </a:r>
            <a:r>
              <a:rPr lang="en-CA" sz="3100" b="1" i="1" dirty="0">
                <a:solidFill>
                  <a:schemeClr val="tx1">
                    <a:lumMod val="95000"/>
                    <a:lumOff val="5000"/>
                  </a:schemeClr>
                </a:solidFill>
              </a:rPr>
              <a:t/>
            </a:r>
            <a:br>
              <a:rPr lang="en-CA" sz="3100" b="1" i="1" dirty="0">
                <a:solidFill>
                  <a:schemeClr val="tx1">
                    <a:lumMod val="95000"/>
                    <a:lumOff val="5000"/>
                  </a:schemeClr>
                </a:solidFill>
              </a:rPr>
            </a:br>
            <a:r>
              <a:rPr lang="en-CA" sz="3100" b="1" i="1" dirty="0">
                <a:solidFill>
                  <a:schemeClr val="tx1">
                    <a:lumMod val="95000"/>
                    <a:lumOff val="5000"/>
                  </a:schemeClr>
                </a:solidFill>
              </a:rPr>
              <a:t>Sport, Physical Activity and Recreation (SPAR)  </a:t>
            </a:r>
            <a:br>
              <a:rPr lang="en-CA" sz="3100" b="1" i="1" dirty="0">
                <a:solidFill>
                  <a:schemeClr val="tx1">
                    <a:lumMod val="95000"/>
                    <a:lumOff val="5000"/>
                  </a:schemeClr>
                </a:solidFill>
              </a:rPr>
            </a:br>
            <a:r>
              <a:rPr lang="en-US" sz="3100" b="1" i="1" dirty="0">
                <a:solidFill>
                  <a:schemeClr val="tx1">
                    <a:lumMod val="95000"/>
                    <a:lumOff val="5000"/>
                  </a:schemeClr>
                </a:solidFill>
              </a:rPr>
              <a:t>Stage 2 Stakeholder Town Halls </a:t>
            </a:r>
            <a:r>
              <a:rPr lang="en-CA" sz="3100" b="1" i="1" dirty="0">
                <a:solidFill>
                  <a:schemeClr val="tx1">
                    <a:lumMod val="95000"/>
                    <a:lumOff val="5000"/>
                  </a:schemeClr>
                </a:solidFill>
              </a:rPr>
              <a:t/>
            </a:r>
            <a:br>
              <a:rPr lang="en-CA" sz="3100" b="1" i="1" dirty="0">
                <a:solidFill>
                  <a:schemeClr val="tx1">
                    <a:lumMod val="95000"/>
                    <a:lumOff val="5000"/>
                  </a:schemeClr>
                </a:solidFill>
              </a:rPr>
            </a:br>
            <a:r>
              <a:rPr lang="en-CA" sz="3100" b="1" i="1" dirty="0">
                <a:solidFill>
                  <a:schemeClr val="tx1">
                    <a:lumMod val="95000"/>
                    <a:lumOff val="5000"/>
                  </a:schemeClr>
                </a:solidFill>
              </a:rPr>
              <a:t>Covid-19 </a:t>
            </a:r>
            <a:br>
              <a:rPr lang="en-CA" sz="3100" b="1" i="1" dirty="0">
                <a:solidFill>
                  <a:schemeClr val="tx1">
                    <a:lumMod val="95000"/>
                    <a:lumOff val="5000"/>
                  </a:schemeClr>
                </a:solidFill>
              </a:rPr>
            </a:br>
            <a:r>
              <a:rPr lang="en-CA" sz="3100" b="1" i="1" dirty="0" smtClean="0">
                <a:solidFill>
                  <a:schemeClr val="tx1">
                    <a:lumMod val="95000"/>
                    <a:lumOff val="5000"/>
                  </a:schemeClr>
                </a:solidFill>
              </a:rPr>
              <a:t>July </a:t>
            </a:r>
            <a:r>
              <a:rPr lang="en-CA" sz="3100" b="1" i="1" dirty="0" smtClean="0">
                <a:solidFill>
                  <a:schemeClr val="tx1">
                    <a:lumMod val="95000"/>
                    <a:lumOff val="5000"/>
                  </a:schemeClr>
                </a:solidFill>
              </a:rPr>
              <a:t>10, </a:t>
            </a:r>
            <a:r>
              <a:rPr lang="en-CA" sz="3100" b="1" i="1" dirty="0" smtClean="0">
                <a:solidFill>
                  <a:schemeClr val="tx1">
                    <a:lumMod val="95000"/>
                    <a:lumOff val="5000"/>
                  </a:schemeClr>
                </a:solidFill>
              </a:rPr>
              <a:t>2020</a:t>
            </a:r>
            <a:r>
              <a:rPr lang="en-CA" sz="3100" b="1" i="1" dirty="0">
                <a:solidFill>
                  <a:schemeClr val="tx1">
                    <a:lumMod val="95000"/>
                    <a:lumOff val="5000"/>
                  </a:schemeClr>
                </a:solidFill>
              </a:rPr>
              <a:t/>
            </a:r>
            <a:br>
              <a:rPr lang="en-CA" sz="3100" b="1" i="1" dirty="0">
                <a:solidFill>
                  <a:schemeClr val="tx1">
                    <a:lumMod val="95000"/>
                    <a:lumOff val="5000"/>
                  </a:schemeClr>
                </a:solidFill>
              </a:rPr>
            </a:br>
            <a:endParaRPr lang="en-US" sz="3100" b="1" i="1" dirty="0">
              <a:solidFill>
                <a:schemeClr val="tx1">
                  <a:lumMod val="95000"/>
                  <a:lumOff val="5000"/>
                </a:schemeClr>
              </a:solidFill>
            </a:endParaRPr>
          </a:p>
        </p:txBody>
      </p:sp>
      <p:sp>
        <p:nvSpPr>
          <p:cNvPr id="8" name="Rectangle 7">
            <a:extLst>
              <a:ext uri="{FF2B5EF4-FFF2-40B4-BE49-F238E27FC236}">
                <a16:creationId xmlns:a16="http://schemas.microsoft.com/office/drawing/2014/main" id="{E0A11228-F62B-D948-81AB-FA9B819C9914}"/>
              </a:ext>
            </a:extLst>
          </p:cNvPr>
          <p:cNvSpPr/>
          <p:nvPr/>
        </p:nvSpPr>
        <p:spPr>
          <a:xfrm>
            <a:off x="740605" y="3315331"/>
            <a:ext cx="1995023"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 name="Picture 9">
            <a:extLst>
              <a:ext uri="{FF2B5EF4-FFF2-40B4-BE49-F238E27FC236}">
                <a16:creationId xmlns:a16="http://schemas.microsoft.com/office/drawing/2014/main" id="{BF1AB6D5-4A38-0440-B46E-01031DB0C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Tree>
    <p:extLst>
      <p:ext uri="{BB962C8B-B14F-4D97-AF65-F5344CB8AC3E}">
        <p14:creationId xmlns:p14="http://schemas.microsoft.com/office/powerpoint/2010/main" val="255325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sz="5333" dirty="0"/>
              <a:t>Open Discussion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201" y="357259"/>
            <a:ext cx="5486400" cy="5232400"/>
          </a:xfrm>
          <a:prstGeom prst="rect">
            <a:avLst/>
          </a:prstGeom>
        </p:spPr>
      </p:pic>
    </p:spTree>
    <p:extLst>
      <p:ext uri="{BB962C8B-B14F-4D97-AF65-F5344CB8AC3E}">
        <p14:creationId xmlns:p14="http://schemas.microsoft.com/office/powerpoint/2010/main" val="299786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018" y="726974"/>
            <a:ext cx="6982690" cy="5442918"/>
          </a:xfrm>
          <a:prstGeom prst="rect">
            <a:avLst/>
          </a:prstGeom>
        </p:spPr>
      </p:pic>
    </p:spTree>
    <p:extLst>
      <p:ext uri="{BB962C8B-B14F-4D97-AF65-F5344CB8AC3E}">
        <p14:creationId xmlns:p14="http://schemas.microsoft.com/office/powerpoint/2010/main" val="256064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10" y="2142838"/>
            <a:ext cx="3375890" cy="33758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782" y="2182814"/>
            <a:ext cx="3335914" cy="3335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014" y="2182814"/>
            <a:ext cx="3335914" cy="333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6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780" y="609599"/>
            <a:ext cx="11240656" cy="6032421"/>
          </a:xfrm>
          <a:prstGeom prst="rect">
            <a:avLst/>
          </a:prstGeom>
        </p:spPr>
        <p:txBody>
          <a:bodyPr wrap="square">
            <a:spAutoFit/>
          </a:bodyPr>
          <a:lstStyle/>
          <a:p>
            <a:r>
              <a:rPr lang="en-US" sz="2400" b="1" dirty="0" smtClean="0"/>
              <a:t>Overview:</a:t>
            </a:r>
            <a:endParaRPr lang="en-US" sz="2400" b="1" dirty="0" smtClean="0"/>
          </a:p>
          <a:p>
            <a:endParaRPr lang="en-US" sz="2000" b="1" dirty="0" smtClean="0"/>
          </a:p>
          <a:p>
            <a:pPr marL="285750" indent="-285750">
              <a:buFont typeface="Arial" panose="020B0604020202020204" pitchFamily="34" charset="0"/>
              <a:buChar char="•"/>
            </a:pPr>
            <a:r>
              <a:rPr lang="en-CA" dirty="0"/>
              <a:t>Stage 2 of the Alberta Relaunch Strategy announced that “return to play” will be allowed for all sport, physical activity and recreation, if in accordance with public health guidance</a:t>
            </a:r>
            <a:r>
              <a:rPr lang="en-CA" dirty="0" smtClean="0"/>
              <a:t>.</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b="1" dirty="0" smtClean="0"/>
              <a:t>At </a:t>
            </a:r>
            <a:r>
              <a:rPr lang="en-CA" b="1" dirty="0"/>
              <a:t>all times during return to play activities, please ensure:</a:t>
            </a:r>
            <a:endParaRPr lang="en-CA" dirty="0"/>
          </a:p>
          <a:p>
            <a:pPr marL="742950" lvl="1" indent="-285750">
              <a:buFont typeface="Wingdings" panose="05000000000000000000" pitchFamily="2" charset="2"/>
              <a:buChar char="Ø"/>
            </a:pPr>
            <a:r>
              <a:rPr lang="en-CA" dirty="0"/>
              <a:t>All relevant health orders have been reviewed and related requirements been addressed</a:t>
            </a:r>
          </a:p>
          <a:p>
            <a:pPr marL="742950" lvl="1" indent="-285750">
              <a:buFont typeface="Wingdings" panose="05000000000000000000" pitchFamily="2" charset="2"/>
              <a:buChar char="Ø"/>
            </a:pPr>
            <a:r>
              <a:rPr lang="en-CA" dirty="0"/>
              <a:t>Maximum group sizes and physical distancing/cohort requirements are being met</a:t>
            </a:r>
          </a:p>
          <a:p>
            <a:pPr marL="742950" lvl="1" indent="-285750">
              <a:buFont typeface="Wingdings" panose="05000000000000000000" pitchFamily="2" charset="2"/>
              <a:buChar char="Ø"/>
            </a:pPr>
            <a:r>
              <a:rPr lang="en-CA" dirty="0"/>
              <a:t>Administrative processes are in place for screening and contact tracing of </a:t>
            </a:r>
            <a:r>
              <a:rPr lang="en-CA" dirty="0" smtClean="0"/>
              <a:t>participants</a:t>
            </a:r>
            <a:br>
              <a:rPr lang="en-CA" dirty="0" smtClean="0"/>
            </a:br>
            <a:endParaRPr lang="en-CA" dirty="0" smtClean="0"/>
          </a:p>
          <a:p>
            <a:pPr marL="285750" indent="-285750">
              <a:buFont typeface="Arial" panose="020B0604020202020204" pitchFamily="34" charset="0"/>
              <a:buChar char="•"/>
            </a:pPr>
            <a:r>
              <a:rPr lang="en-CA" dirty="0" smtClean="0"/>
              <a:t>Any </a:t>
            </a:r>
            <a:r>
              <a:rPr lang="en-CA" dirty="0"/>
              <a:t>guidelines, policies or procedures put in place by associated governing bodies such as </a:t>
            </a:r>
            <a:r>
              <a:rPr lang="en-CA" dirty="0" smtClean="0"/>
              <a:t>Provincial, </a:t>
            </a:r>
            <a:r>
              <a:rPr lang="en-CA" dirty="0"/>
              <a:t>National or International Organizations, and any regional or municipal health guidelines should be considered, assuming they meet or exceed Alberta Health Services requirements. </a:t>
            </a:r>
          </a:p>
          <a:p>
            <a:pPr marL="742950" lvl="1" indent="-285750">
              <a:buFont typeface="Wingdings" panose="05000000000000000000" pitchFamily="2" charset="2"/>
              <a:buChar char="Ø"/>
            </a:pPr>
            <a:r>
              <a:rPr lang="en-CA" dirty="0"/>
              <a:t>It is contingent upon your organization and members to follow the guidance provided by Alberta Health in the activities your organization, member clubs and individual members undertake. </a:t>
            </a:r>
            <a:endParaRPr lang="en-CA" dirty="0" smtClean="0"/>
          </a:p>
          <a:p>
            <a:pPr marL="742950" lvl="1" indent="-285750">
              <a:buFont typeface="Wingdings" panose="05000000000000000000" pitchFamily="2" charset="2"/>
              <a:buChar char="Ø"/>
            </a:pPr>
            <a:r>
              <a:rPr lang="en-CA" dirty="0" smtClean="0"/>
              <a:t>Please </a:t>
            </a:r>
            <a:r>
              <a:rPr lang="en-CA" dirty="0"/>
              <a:t>note that this guidance can and will change quickly as we progress through the various stages of relaunch, and it is incumbent upon your organization to ensure you are aware of the requirements in place at any one time</a:t>
            </a:r>
            <a:r>
              <a:rPr lang="en-CA" dirty="0" smtClean="0"/>
              <a:t>.</a:t>
            </a:r>
          </a:p>
          <a:p>
            <a:pPr marL="742950" lvl="1" indent="-285750">
              <a:buFont typeface="Wingdings" panose="05000000000000000000" pitchFamily="2" charset="2"/>
              <a:buChar char="Ø"/>
            </a:pPr>
            <a:r>
              <a:rPr lang="en-CA" dirty="0" smtClean="0"/>
              <a:t> </a:t>
            </a:r>
            <a:r>
              <a:rPr lang="en-CA" dirty="0"/>
              <a:t>Please refer to </a:t>
            </a:r>
            <a:r>
              <a:rPr lang="en-CA" u="sng" dirty="0">
                <a:hlinkClick r:id="rId3"/>
              </a:rPr>
              <a:t>https://www.alberta.ca/guidance-documents.aspx</a:t>
            </a:r>
            <a:r>
              <a:rPr lang="en-CA" dirty="0"/>
              <a:t> for the latest guidance related to Covid-19, including the </a:t>
            </a:r>
            <a:r>
              <a:rPr lang="en-CA" u="sng" dirty="0">
                <a:hlinkClick r:id="rId4"/>
              </a:rPr>
              <a:t>Guidance for Sport, Physical Activity and Recreation - Stage 2</a:t>
            </a:r>
            <a:r>
              <a:rPr lang="en-CA" dirty="0"/>
              <a:t> </a:t>
            </a:r>
          </a:p>
          <a:p>
            <a:endParaRPr lang="en-CA" dirty="0"/>
          </a:p>
        </p:txBody>
      </p:sp>
    </p:spTree>
    <p:extLst>
      <p:ext uri="{BB962C8B-B14F-4D97-AF65-F5344CB8AC3E}">
        <p14:creationId xmlns:p14="http://schemas.microsoft.com/office/powerpoint/2010/main" val="11806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892552"/>
          </a:xfrm>
          <a:prstGeom prst="rect">
            <a:avLst/>
          </a:prstGeom>
        </p:spPr>
        <p:txBody>
          <a:bodyPr>
            <a:spAutoFit/>
          </a:bodyPr>
          <a:lstStyle/>
          <a:p>
            <a:pPr>
              <a:spcAft>
                <a:spcPts val="0"/>
              </a:spcAft>
            </a:pP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55783" y="489527"/>
            <a:ext cx="10483272" cy="5940088"/>
          </a:xfrm>
          <a:prstGeom prst="rect">
            <a:avLst/>
          </a:prstGeom>
        </p:spPr>
        <p:txBody>
          <a:bodyPr wrap="square">
            <a:spAutoFit/>
          </a:bodyPr>
          <a:lstStyle/>
          <a:p>
            <a:r>
              <a:rPr lang="en-CA" sz="2400" b="1" dirty="0" smtClean="0"/>
              <a:t>Cohorts:</a:t>
            </a:r>
          </a:p>
          <a:p>
            <a:endParaRPr lang="en-CA" b="1" dirty="0" smtClean="0"/>
          </a:p>
          <a:p>
            <a:pPr marL="342900" indent="-342900">
              <a:buFont typeface="Arial" panose="020B0604020202020204" pitchFamily="34" charset="0"/>
              <a:buChar char="•"/>
            </a:pPr>
            <a:r>
              <a:rPr lang="en-CA" sz="2000" dirty="0"/>
              <a:t>Guidance for Cohorts – (June 23, 2020)</a:t>
            </a:r>
          </a:p>
          <a:p>
            <a:r>
              <a:rPr lang="en-CA" sz="2000" dirty="0">
                <a:hlinkClick r:id="rId3"/>
              </a:rPr>
              <a:t>https://www.alberta.ca/assets/documents/covid-19-relaunch-guidance-cohorts.pdf</a:t>
            </a:r>
            <a:endParaRPr lang="en-CA" sz="2000" dirty="0"/>
          </a:p>
          <a:p>
            <a:pPr marL="285750" lvl="0" indent="-285750">
              <a:buFont typeface="Arial" panose="020B0604020202020204" pitchFamily="34" charset="0"/>
              <a:buChar char="•"/>
            </a:pPr>
            <a:endParaRPr lang="en-CA" sz="2000" dirty="0" smtClean="0"/>
          </a:p>
          <a:p>
            <a:pPr marL="285750" lvl="0" indent="-285750">
              <a:buFont typeface="Arial" panose="020B0604020202020204" pitchFamily="34" charset="0"/>
              <a:buChar char="•"/>
            </a:pPr>
            <a:r>
              <a:rPr lang="en-CA" sz="2000" dirty="0" smtClean="0"/>
              <a:t>Cohorts </a:t>
            </a:r>
            <a:r>
              <a:rPr lang="en-CA" sz="2000" dirty="0"/>
              <a:t>are options for sports that are unable to physically </a:t>
            </a:r>
            <a:r>
              <a:rPr lang="en-CA" sz="2000" dirty="0" smtClean="0"/>
              <a:t>distance</a:t>
            </a:r>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CA" sz="2000" dirty="0"/>
              <a:t>A cohort is defined as a closed group of no more than 50 individuals who participate in the same sport or </a:t>
            </a:r>
            <a:r>
              <a:rPr lang="en-CA" sz="2000" dirty="0" smtClean="0"/>
              <a:t>activity</a:t>
            </a:r>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CA" sz="2000" dirty="0"/>
              <a:t>Groups of 50 people may train and play together in a cohort or </a:t>
            </a:r>
            <a:r>
              <a:rPr lang="en-CA" sz="2000" dirty="0" smtClean="0"/>
              <a:t>mini-league</a:t>
            </a:r>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CA" sz="2000" dirty="0"/>
              <a:t>Cohorts </a:t>
            </a:r>
            <a:r>
              <a:rPr lang="en-CA" sz="2000" b="1" dirty="0"/>
              <a:t>MUST</a:t>
            </a:r>
            <a:r>
              <a:rPr lang="en-CA" sz="2000" dirty="0"/>
              <a:t> include all personnel (players, coaches, officials, volunteers) not able to physically </a:t>
            </a:r>
            <a:r>
              <a:rPr lang="en-CA" sz="2000" dirty="0" smtClean="0"/>
              <a:t>distance</a:t>
            </a:r>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CA" sz="2000" dirty="0"/>
              <a:t>Coaches may belong to only 1 cohort (as an athlete or coaching), but may coach others if physically distant</a:t>
            </a:r>
          </a:p>
          <a:p>
            <a:endParaRPr lang="en-CA" sz="2000"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16156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892552"/>
          </a:xfrm>
          <a:prstGeom prst="rect">
            <a:avLst/>
          </a:prstGeom>
        </p:spPr>
        <p:txBody>
          <a:bodyPr>
            <a:spAutoFit/>
          </a:bodyPr>
          <a:lstStyle/>
          <a:p>
            <a:pPr>
              <a:spcAft>
                <a:spcPts val="0"/>
              </a:spcAft>
            </a:pP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55783" y="489527"/>
            <a:ext cx="10483272" cy="4431983"/>
          </a:xfrm>
          <a:prstGeom prst="rect">
            <a:avLst/>
          </a:prstGeom>
        </p:spPr>
        <p:txBody>
          <a:bodyPr wrap="square">
            <a:spAutoFit/>
          </a:bodyPr>
          <a:lstStyle/>
          <a:p>
            <a:r>
              <a:rPr lang="en-CA" sz="2400" b="1" dirty="0" smtClean="0"/>
              <a:t>Mini Leagues:</a:t>
            </a:r>
          </a:p>
          <a:p>
            <a:endParaRPr lang="en-CA" b="1" dirty="0" smtClean="0"/>
          </a:p>
          <a:p>
            <a:pPr marL="285750" lvl="0" indent="-285750">
              <a:buFont typeface="Arial" panose="020B0604020202020204" pitchFamily="34" charset="0"/>
              <a:buChar char="•"/>
            </a:pPr>
            <a:r>
              <a:rPr lang="en-US" sz="2000" dirty="0"/>
              <a:t>Mini-leagues allow sport teams to return to a safe level of play, and will help to mitigate risk of widespread transmission by limiting the number of athletes that come within close contact </a:t>
            </a:r>
            <a:endParaRPr lang="en-US" sz="2000" dirty="0" smtClean="0"/>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US" sz="2000" dirty="0"/>
              <a:t>Each mini-league can be comprised of multiple teams within the same cohort, to a maximum of 50 people. Within each mini league, game play can resume between teams. Game play between teams must be limited to teams within the same </a:t>
            </a:r>
            <a:r>
              <a:rPr lang="en-US" sz="2000" dirty="0" smtClean="0"/>
              <a:t>cohort/mini-league</a:t>
            </a:r>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US" sz="2000" dirty="0"/>
              <a:t>Teams in different mini-leagues </a:t>
            </a:r>
            <a:r>
              <a:rPr lang="en-US" sz="2000" b="1" dirty="0"/>
              <a:t>SHOULD NOT</a:t>
            </a:r>
            <a:r>
              <a:rPr lang="en-US" sz="2000" dirty="0"/>
              <a:t> play each </a:t>
            </a:r>
            <a:r>
              <a:rPr lang="en-US" sz="2000" dirty="0" smtClean="0"/>
              <a:t>other</a:t>
            </a:r>
          </a:p>
          <a:p>
            <a:pPr marL="285750" lvl="0" indent="-285750">
              <a:buFont typeface="Arial" panose="020B0604020202020204" pitchFamily="34" charset="0"/>
              <a:buChar char="•"/>
            </a:pPr>
            <a:endParaRPr lang="en-CA" sz="2000" dirty="0"/>
          </a:p>
          <a:p>
            <a:pPr marL="285750" lvl="0" indent="-285750">
              <a:buFont typeface="Arial" panose="020B0604020202020204" pitchFamily="34" charset="0"/>
              <a:buChar char="•"/>
            </a:pPr>
            <a:r>
              <a:rPr lang="en-US" sz="2000" dirty="0"/>
              <a:t>It is recommended that mini-leagues be supervised by a responsible person whose role is oversight, maintenance of the group and a liaison with the facility </a:t>
            </a:r>
            <a:endParaRPr lang="en-CA" sz="2000" dirty="0"/>
          </a:p>
          <a:p>
            <a:pPr marL="285750" indent="-285750">
              <a:buFont typeface="Arial" panose="020B0604020202020204" pitchFamily="34" charset="0"/>
              <a:buChar char="•"/>
            </a:pPr>
            <a:endParaRPr lang="en-CA" sz="2000" dirty="0"/>
          </a:p>
        </p:txBody>
      </p:sp>
    </p:spTree>
    <p:extLst>
      <p:ext uri="{BB962C8B-B14F-4D97-AF65-F5344CB8AC3E}">
        <p14:creationId xmlns:p14="http://schemas.microsoft.com/office/powerpoint/2010/main" val="201224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892552"/>
          </a:xfrm>
          <a:prstGeom prst="rect">
            <a:avLst/>
          </a:prstGeom>
        </p:spPr>
        <p:txBody>
          <a:bodyPr>
            <a:spAutoFit/>
          </a:bodyPr>
          <a:lstStyle/>
          <a:p>
            <a:pPr>
              <a:spcAft>
                <a:spcPts val="0"/>
              </a:spcAft>
            </a:pP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91127" y="415637"/>
            <a:ext cx="9125528" cy="5384231"/>
          </a:xfrm>
          <a:prstGeom prst="rect">
            <a:avLst/>
          </a:prstGeom>
        </p:spPr>
        <p:txBody>
          <a:bodyPr wrap="square">
            <a:spAutoFit/>
          </a:bodyPr>
          <a:lstStyle/>
          <a:p>
            <a:pPr>
              <a:lnSpc>
                <a:spcPct val="107000"/>
              </a:lnSpc>
              <a:spcAft>
                <a:spcPts val="800"/>
              </a:spcAft>
            </a:pPr>
            <a:r>
              <a:rPr lang="en-CA" sz="2400" b="1" dirty="0">
                <a:latin typeface="Calibri" panose="020F0502020204030204" pitchFamily="34" charset="0"/>
                <a:ea typeface="Calibri" panose="020F0502020204030204" pitchFamily="34" charset="0"/>
                <a:cs typeface="Times New Roman" panose="02020603050405020304" pitchFamily="18" charset="0"/>
              </a:rPr>
              <a:t>Key </a:t>
            </a:r>
            <a:r>
              <a:rPr lang="en-CA" sz="2400" b="1" dirty="0" smtClean="0">
                <a:latin typeface="Calibri" panose="020F0502020204030204" pitchFamily="34" charset="0"/>
                <a:ea typeface="Calibri" panose="020F0502020204030204" pitchFamily="34" charset="0"/>
                <a:cs typeface="Times New Roman" panose="02020603050405020304" pitchFamily="18" charset="0"/>
              </a:rPr>
              <a:t>Principles: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b="1" dirty="0">
                <a:latin typeface="Calibri" panose="020F0502020204030204" pitchFamily="34" charset="0"/>
                <a:ea typeface="Calibri" panose="020F0502020204030204" pitchFamily="34" charset="0"/>
                <a:cs typeface="Times New Roman" panose="02020603050405020304" pitchFamily="18" charset="0"/>
              </a:rPr>
              <a:t>The expectations are that individuals participate in only 1 cohort at a time</a:t>
            </a:r>
          </a:p>
          <a:p>
            <a:pPr marL="342900" lvl="0" indent="-342900">
              <a:lnSpc>
                <a:spcPct val="107000"/>
              </a:lnSpc>
              <a:spcAft>
                <a:spcPts val="800"/>
              </a:spcAft>
              <a:buFont typeface="Arial" panose="020B0604020202020204" pitchFamily="34" charset="0"/>
              <a:buChar char="•"/>
              <a:tabLst>
                <a:tab pos="457200" algn="l"/>
              </a:tabLst>
            </a:pPr>
            <a:r>
              <a:rPr lang="en-CA" sz="2000" dirty="0">
                <a:latin typeface="Calibri" panose="020F0502020204030204" pitchFamily="34" charset="0"/>
                <a:ea typeface="Calibri" panose="020F0502020204030204" pitchFamily="34" charset="0"/>
                <a:cs typeface="Times New Roman" panose="02020603050405020304" pitchFamily="18" charset="0"/>
              </a:rPr>
              <a:t>Cohort duration – through the end of Stage 2, or earlier with 2 week break from cohort</a:t>
            </a:r>
          </a:p>
          <a:p>
            <a:pPr marL="342900" lvl="0" indent="-342900">
              <a:lnSpc>
                <a:spcPct val="107000"/>
              </a:lnSpc>
              <a:spcAft>
                <a:spcPts val="800"/>
              </a:spcAft>
              <a:buFont typeface="Arial" panose="020B0604020202020204" pitchFamily="34" charset="0"/>
              <a:buChar char="•"/>
              <a:tabLst>
                <a:tab pos="457200" algn="l"/>
              </a:tabLst>
            </a:pPr>
            <a:r>
              <a:rPr lang="en-CA" sz="2000" dirty="0">
                <a:latin typeface="Calibri" panose="020F0502020204030204" pitchFamily="34" charset="0"/>
                <a:ea typeface="Calibri" panose="020F0502020204030204" pitchFamily="34" charset="0"/>
                <a:cs typeface="Times New Roman" panose="02020603050405020304" pitchFamily="18" charset="0"/>
              </a:rPr>
              <a:t>Changing cohorts does not require quarantine or isolation  - rather, the individual can’t join another cohort for 14 days since their last involvement with their previous cohort</a:t>
            </a:r>
          </a:p>
          <a:p>
            <a:pPr marL="342900" lvl="0" indent="-342900">
              <a:lnSpc>
                <a:spcPct val="107000"/>
              </a:lnSpc>
              <a:spcAft>
                <a:spcPts val="800"/>
              </a:spcAft>
              <a:buFont typeface="Arial" panose="020B0604020202020204" pitchFamily="34" charset="0"/>
              <a:buChar char="•"/>
              <a:tabLst>
                <a:tab pos="457200" algn="l"/>
              </a:tabLst>
            </a:pPr>
            <a:r>
              <a:rPr lang="en-CA" sz="2000" dirty="0">
                <a:latin typeface="Calibri" panose="020F0502020204030204" pitchFamily="34" charset="0"/>
                <a:ea typeface="Calibri" panose="020F0502020204030204" pitchFamily="34" charset="0"/>
                <a:cs typeface="Times New Roman" panose="02020603050405020304" pitchFamily="18" charset="0"/>
              </a:rPr>
              <a:t>Even if in a cohort, participants (athletes, coaches and other personnel) should physical distance where possible, when not in the field of play (training, practice, sidelines)</a:t>
            </a:r>
          </a:p>
          <a:p>
            <a:pPr marL="342900" lvl="0" indent="-342900">
              <a:lnSpc>
                <a:spcPct val="107000"/>
              </a:lnSpc>
              <a:spcAft>
                <a:spcPts val="800"/>
              </a:spcAft>
              <a:buFont typeface="Arial" panose="020B0604020202020204" pitchFamily="34" charset="0"/>
              <a:buChar char="•"/>
              <a:tabLst>
                <a:tab pos="4572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If using cohorts, this should be communicated clearly to your participants, along with the expectation that individuals are only participating in one sport/performance cohort</a:t>
            </a:r>
            <a:endParaRPr lang="en-CA"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0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80721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892552"/>
          </a:xfrm>
          <a:prstGeom prst="rect">
            <a:avLst/>
          </a:prstGeom>
        </p:spPr>
        <p:txBody>
          <a:bodyPr>
            <a:spAutoFit/>
          </a:bodyPr>
          <a:lstStyle/>
          <a:p>
            <a:pPr>
              <a:spcAft>
                <a:spcPts val="0"/>
              </a:spcAft>
            </a:pP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9600" y="489529"/>
            <a:ext cx="11083636" cy="7105343"/>
          </a:xfrm>
          <a:prstGeom prst="rect">
            <a:avLst/>
          </a:prstGeom>
        </p:spPr>
        <p:txBody>
          <a:bodyPr wrap="square">
            <a:spAutoFit/>
          </a:bodyPr>
          <a:lstStyle/>
          <a:p>
            <a:pPr>
              <a:lnSpc>
                <a:spcPct val="107000"/>
              </a:lnSpc>
              <a:spcAft>
                <a:spcPts val="800"/>
              </a:spcAft>
            </a:pPr>
            <a:r>
              <a:rPr lang="en-CA" sz="2400" b="1" dirty="0"/>
              <a:t>Regions, Travel &amp; Spectators:</a:t>
            </a:r>
          </a:p>
          <a:p>
            <a:pPr marL="342900" indent="-342900">
              <a:lnSpc>
                <a:spcPct val="107000"/>
              </a:lnSpc>
              <a:spcAft>
                <a:spcPts val="800"/>
              </a:spcAft>
              <a:buFont typeface="Arial" panose="020B0604020202020204" pitchFamily="34" charset="0"/>
              <a:buChar char="•"/>
              <a:tabLst>
                <a:tab pos="457200" algn="l"/>
              </a:tabLst>
            </a:pPr>
            <a:r>
              <a:rPr lang="en-US" sz="1700" dirty="0"/>
              <a:t>Participants should not seek sport, physical activity and recreation opportunities in other regions, or outside of the </a:t>
            </a:r>
            <a:r>
              <a:rPr lang="en-US" sz="1700" dirty="0" smtClean="0"/>
              <a:t>province</a:t>
            </a:r>
          </a:p>
          <a:p>
            <a:pPr marL="342900" indent="-342900">
              <a:lnSpc>
                <a:spcPct val="107000"/>
              </a:lnSpc>
              <a:spcAft>
                <a:spcPts val="800"/>
              </a:spcAft>
              <a:buFont typeface="Arial" panose="020B0604020202020204" pitchFamily="34" charset="0"/>
              <a:buChar char="•"/>
              <a:tabLst>
                <a:tab pos="457200" algn="l"/>
              </a:tabLst>
            </a:pPr>
            <a:r>
              <a:rPr lang="en-US" sz="1700" dirty="0" smtClean="0"/>
              <a:t>Cross-jurisdictional</a:t>
            </a:r>
            <a:r>
              <a:rPr lang="en-US" sz="1700" dirty="0"/>
              <a:t>, or inter-regional, play should not </a:t>
            </a:r>
            <a:r>
              <a:rPr lang="en-CA" sz="1700" dirty="0"/>
              <a:t>occur at this stage</a:t>
            </a:r>
          </a:p>
          <a:p>
            <a:pPr marL="342900" indent="-342900">
              <a:buFont typeface="Arial" panose="020B0604020202020204" pitchFamily="34" charset="0"/>
              <a:buChar char="•"/>
            </a:pPr>
            <a:r>
              <a:rPr lang="en-US" sz="1700" dirty="0"/>
              <a:t>Seek sport opportunities in your own community. This means your </a:t>
            </a:r>
            <a:r>
              <a:rPr lang="en-US" sz="1700" dirty="0"/>
              <a:t>neighbourhood</a:t>
            </a:r>
            <a:r>
              <a:rPr lang="en-US" sz="1700" dirty="0"/>
              <a:t>, town or municipality.  </a:t>
            </a:r>
            <a:endParaRPr lang="en-US" sz="1700" dirty="0" smtClean="0"/>
          </a:p>
          <a:p>
            <a:pPr marL="342900" indent="-342900">
              <a:buFont typeface="Arial" panose="020B0604020202020204" pitchFamily="34" charset="0"/>
              <a:buChar char="•"/>
            </a:pPr>
            <a:endParaRPr lang="en-US" sz="1700" dirty="0"/>
          </a:p>
          <a:p>
            <a:pPr marL="342900" indent="-342900">
              <a:buFont typeface="Arial" panose="020B0604020202020204" pitchFamily="34" charset="0"/>
              <a:buChar char="•"/>
            </a:pPr>
            <a:r>
              <a:rPr lang="en-US" sz="1700" dirty="0"/>
              <a:t>Alberta is divided into five health zones: South, Calgary, Central, Edmonton, and North. A map of the five zones can be found at  </a:t>
            </a:r>
            <a:r>
              <a:rPr lang="en-CA" sz="1700" u="sng" dirty="0">
                <a:hlinkClick r:id="rId3"/>
              </a:rPr>
              <a:t>https://www.albertahealthservices.ca/assets/zone/ahs-map-ahs-zones.pdf</a:t>
            </a:r>
            <a:r>
              <a:rPr lang="en-US" sz="1700" dirty="0"/>
              <a:t> </a:t>
            </a:r>
            <a:endParaRPr lang="en-US" sz="1700" dirty="0" smtClean="0"/>
          </a:p>
          <a:p>
            <a:pPr marL="342900" indent="-342900">
              <a:buFont typeface="Arial" panose="020B0604020202020204" pitchFamily="34" charset="0"/>
              <a:buChar char="•"/>
            </a:pPr>
            <a:endParaRPr lang="en-US" sz="1700" dirty="0"/>
          </a:p>
          <a:p>
            <a:pPr marL="342900" indent="-342900">
              <a:buFont typeface="Arial" panose="020B0604020202020204" pitchFamily="34" charset="0"/>
              <a:buChar char="•"/>
            </a:pPr>
            <a:r>
              <a:rPr lang="en-US" sz="1700" dirty="0"/>
              <a:t>Albertans should only participate in </a:t>
            </a:r>
            <a:r>
              <a:rPr lang="en-US" sz="1700" dirty="0"/>
              <a:t>cohorted</a:t>
            </a:r>
            <a:r>
              <a:rPr lang="en-US" sz="1700" dirty="0"/>
              <a:t> sports and physical activities within the zone where they reside; at this time, do not mix (or engage in play) with cohorts from different zones/regions within Alberta (inter regional) or outside of or out of province (cross jurisdictional</a:t>
            </a:r>
            <a:r>
              <a:rPr lang="en-US" sz="1700" dirty="0" smtClean="0"/>
              <a:t>).</a:t>
            </a:r>
          </a:p>
          <a:p>
            <a:pPr marL="342900" indent="-342900">
              <a:buFont typeface="Arial" panose="020B0604020202020204" pitchFamily="34" charset="0"/>
              <a:buChar char="•"/>
            </a:pPr>
            <a:endParaRPr lang="en-CA" sz="1700" dirty="0"/>
          </a:p>
          <a:p>
            <a:pPr marL="342900" indent="-342900">
              <a:buFont typeface="Arial" panose="020B0604020202020204" pitchFamily="34" charset="0"/>
              <a:buChar char="•"/>
            </a:pPr>
            <a:r>
              <a:rPr lang="en-US" sz="1700" dirty="0"/>
              <a:t>Spectators (excluding parents and guardians where necessary for player support) should be kept out of participant spaces (e.g., fields of play, courts</a:t>
            </a:r>
            <a:r>
              <a:rPr lang="en-US" sz="1700" dirty="0" smtClean="0"/>
              <a:t>)</a:t>
            </a:r>
          </a:p>
          <a:p>
            <a:pPr marL="342900" indent="-342900">
              <a:buFont typeface="Arial" panose="020B0604020202020204" pitchFamily="34" charset="0"/>
              <a:buChar char="•"/>
            </a:pPr>
            <a:endParaRPr lang="en-US" sz="1700" dirty="0"/>
          </a:p>
          <a:p>
            <a:pPr marL="342900" indent="-342900">
              <a:buFont typeface="Arial" panose="020B0604020202020204" pitchFamily="34" charset="0"/>
              <a:buChar char="•"/>
            </a:pPr>
            <a:r>
              <a:rPr lang="en-US" sz="1700" dirty="0"/>
              <a:t>Up to a maximum of 200 seated spectators are allowed, provided a distance of 2 </a:t>
            </a:r>
            <a:r>
              <a:rPr lang="en-US" sz="1700" dirty="0"/>
              <a:t>metres</a:t>
            </a:r>
            <a:r>
              <a:rPr lang="en-US" sz="1700" dirty="0"/>
              <a:t> between attendees from different households/cohort families is </a:t>
            </a:r>
            <a:r>
              <a:rPr lang="en-US" sz="1700" dirty="0" smtClean="0"/>
              <a:t>maintained</a:t>
            </a:r>
          </a:p>
          <a:p>
            <a:pPr marL="342900" indent="-342900">
              <a:buFont typeface="Arial" panose="020B0604020202020204" pitchFamily="34" charset="0"/>
              <a:buChar char="•"/>
            </a:pPr>
            <a:endParaRPr lang="en-US" sz="1700" dirty="0"/>
          </a:p>
          <a:p>
            <a:pPr marL="342900" indent="-342900">
              <a:buFont typeface="Arial" panose="020B0604020202020204" pitchFamily="34" charset="0"/>
              <a:buChar char="•"/>
            </a:pPr>
            <a:r>
              <a:rPr lang="en-US" sz="1700" dirty="0"/>
              <a:t>It is strongly recommended that all spectators wear masks, especially in an indoor setting</a:t>
            </a:r>
          </a:p>
          <a:p>
            <a:pPr marL="342900" indent="-342900">
              <a:buFont typeface="Arial" panose="020B0604020202020204" pitchFamily="34" charset="0"/>
              <a:buChar char="•"/>
            </a:pPr>
            <a:endParaRPr lang="en-US" sz="1700" dirty="0" smtClean="0"/>
          </a:p>
          <a:p>
            <a:pPr marL="342900" indent="-342900">
              <a:buFont typeface="Arial" panose="020B0604020202020204" pitchFamily="34" charset="0"/>
              <a:buChar char="•"/>
            </a:pPr>
            <a:r>
              <a:rPr lang="en-US" sz="1700" dirty="0" smtClean="0"/>
              <a:t>Cheering </a:t>
            </a:r>
            <a:r>
              <a:rPr lang="en-US" sz="1700" dirty="0"/>
              <a:t>and yelling is strongly discouraged at this time as it presents a high risk of spreading droplets</a:t>
            </a:r>
            <a:endParaRPr lang="en-CA" sz="1700" dirty="0"/>
          </a:p>
          <a:p>
            <a:pPr marL="342900" indent="-342900">
              <a:lnSpc>
                <a:spcPct val="107000"/>
              </a:lnSpc>
              <a:spcAft>
                <a:spcPts val="800"/>
              </a:spcAft>
              <a:buFont typeface="Arial" panose="020B0604020202020204" pitchFamily="34" charset="0"/>
              <a:buChar char="•"/>
              <a:tabLst>
                <a:tab pos="457200" algn="l"/>
              </a:tabLst>
            </a:pPr>
            <a:endParaRPr lang="en-US" sz="2000" dirty="0"/>
          </a:p>
          <a:p>
            <a:pPr marL="342900" lvl="0" indent="-342900">
              <a:lnSpc>
                <a:spcPct val="107000"/>
              </a:lnSpc>
              <a:spcAft>
                <a:spcPts val="800"/>
              </a:spcAft>
              <a:buFont typeface="Arial" panose="020B0604020202020204" pitchFamily="34" charset="0"/>
              <a:buChar char="•"/>
              <a:tabLst>
                <a:tab pos="457200" algn="l"/>
              </a:tabLst>
            </a:pP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58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738" t="16625" r="35484" b="5955"/>
          <a:stretch/>
        </p:blipFill>
        <p:spPr>
          <a:xfrm>
            <a:off x="3703112" y="0"/>
            <a:ext cx="5019093" cy="6858000"/>
          </a:xfrm>
          <a:prstGeom prst="rect">
            <a:avLst/>
          </a:prstGeom>
        </p:spPr>
      </p:pic>
    </p:spTree>
    <p:extLst>
      <p:ext uri="{BB962C8B-B14F-4D97-AF65-F5344CB8AC3E}">
        <p14:creationId xmlns:p14="http://schemas.microsoft.com/office/powerpoint/2010/main" val="407539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1424</Words>
  <Application>Microsoft Office PowerPoint</Application>
  <PresentationFormat>Widescreen</PresentationFormat>
  <Paragraphs>132</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     Alberta  Sport, Physical Activity and Recreation (SPAR)   Stage 2 Stakeholder Town Halls  Covid-19  July 10,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Discussion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Marvin Dobish</dc:creator>
  <cp:lastModifiedBy>Marvin Dobish</cp:lastModifiedBy>
  <cp:revision>31</cp:revision>
  <dcterms:created xsi:type="dcterms:W3CDTF">2020-06-12T15:29:48Z</dcterms:created>
  <dcterms:modified xsi:type="dcterms:W3CDTF">2020-07-09T17:36:29Z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f2ea38-542c-4b75-bd7d-582ec36a519f_Enabled">
    <vt:lpwstr>true</vt:lpwstr>
  </property>
  <property fmtid="{D5CDD505-2E9C-101B-9397-08002B2CF9AE}" pid="3" name="MSIP_Label_abf2ea38-542c-4b75-bd7d-582ec36a519f_SetDate">
    <vt:lpwstr>2020-07-06T21:05:44Z</vt:lpwstr>
  </property>
  <property fmtid="{D5CDD505-2E9C-101B-9397-08002B2CF9AE}" pid="4" name="MSIP_Label_abf2ea38-542c-4b75-bd7d-582ec36a519f_Method">
    <vt:lpwstr>Standard</vt:lpwstr>
  </property>
  <property fmtid="{D5CDD505-2E9C-101B-9397-08002B2CF9AE}" pid="5" name="MSIP_Label_abf2ea38-542c-4b75-bd7d-582ec36a519f_Name">
    <vt:lpwstr>Protected A</vt:lpwstr>
  </property>
  <property fmtid="{D5CDD505-2E9C-101B-9397-08002B2CF9AE}" pid="6" name="MSIP_Label_abf2ea38-542c-4b75-bd7d-582ec36a519f_SiteId">
    <vt:lpwstr>2bb51c06-af9b-42c5-8bf5-3c3b7b10850b</vt:lpwstr>
  </property>
  <property fmtid="{D5CDD505-2E9C-101B-9397-08002B2CF9AE}" pid="7" name="MSIP_Label_abf2ea38-542c-4b75-bd7d-582ec36a519f_ActionId">
    <vt:lpwstr>e4ef6c6e-c232-430a-9743-00002ce4a766</vt:lpwstr>
  </property>
  <property fmtid="{D5CDD505-2E9C-101B-9397-08002B2CF9AE}" pid="8" name="MSIP_Label_abf2ea38-542c-4b75-bd7d-582ec36a519f_ContentBits">
    <vt:lpwstr>2</vt:lpwstr>
  </property>
</Properties>
</file>